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77" r:id="rId3"/>
    <p:sldId id="268" r:id="rId4"/>
    <p:sldId id="264" r:id="rId5"/>
    <p:sldId id="269" r:id="rId6"/>
    <p:sldId id="265" r:id="rId7"/>
    <p:sldId id="270" r:id="rId8"/>
    <p:sldId id="271" r:id="rId9"/>
    <p:sldId id="272" r:id="rId10"/>
    <p:sldId id="266" r:id="rId11"/>
    <p:sldId id="273" r:id="rId12"/>
    <p:sldId id="283" r:id="rId13"/>
    <p:sldId id="275" r:id="rId14"/>
    <p:sldId id="280" r:id="rId15"/>
    <p:sldId id="267" r:id="rId16"/>
    <p:sldId id="274" r:id="rId17"/>
    <p:sldId id="279" r:id="rId18"/>
    <p:sldId id="290" r:id="rId19"/>
    <p:sldId id="291" r:id="rId20"/>
    <p:sldId id="292" r:id="rId21"/>
    <p:sldId id="276" r:id="rId22"/>
    <p:sldId id="281" r:id="rId23"/>
    <p:sldId id="263" r:id="rId24"/>
    <p:sldId id="284" r:id="rId25"/>
    <p:sldId id="262" r:id="rId26"/>
    <p:sldId id="260" r:id="rId27"/>
    <p:sldId id="286" r:id="rId28"/>
    <p:sldId id="289" r:id="rId29"/>
    <p:sldId id="288" r:id="rId30"/>
    <p:sldId id="287" r:id="rId31"/>
    <p:sldId id="278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2" pos="2832" userDrawn="1">
          <p15:clr>
            <a:srgbClr val="A4A3A4"/>
          </p15:clr>
        </p15:guide>
        <p15:guide id="3" orient="horz" pos="2112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1584" userDrawn="1">
          <p15:clr>
            <a:srgbClr val="A4A3A4"/>
          </p15:clr>
        </p15:guide>
        <p15:guide id="6" pos="2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628"/>
    <a:srgbClr val="DBD3C8"/>
    <a:srgbClr val="296A79"/>
    <a:srgbClr val="396069"/>
    <a:srgbClr val="4E8390"/>
    <a:srgbClr val="6CA3AF"/>
    <a:srgbClr val="47CFF5"/>
    <a:srgbClr val="23B2D0"/>
    <a:srgbClr val="27C5E6"/>
    <a:srgbClr val="40A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38" autoAdjust="0"/>
  </p:normalViewPr>
  <p:slideViewPr>
    <p:cSldViewPr>
      <p:cViewPr varScale="1">
        <p:scale>
          <a:sx n="106" d="100"/>
          <a:sy n="106" d="100"/>
        </p:scale>
        <p:origin x="1764" y="78"/>
      </p:cViewPr>
      <p:guideLst>
        <p:guide orient="horz" pos="432"/>
        <p:guide pos="2832"/>
        <p:guide orient="horz" pos="2112"/>
        <p:guide orient="horz" pos="1056"/>
        <p:guide orient="horz" pos="1584"/>
        <p:guide pos="2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8FA0E-8ED3-4CC1-BA75-5C81A5AA34B8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1CF91-6D7E-4456-9944-89B871BE4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4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CF91-6D7E-4456-9944-89B871BE46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68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CF91-6D7E-4456-9944-89B871BE461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14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Anthem likely a foreign government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CF91-6D7E-4456-9944-89B871BE461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2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CF91-6D7E-4456-9944-89B871BE46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56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not only encrypts your files, but steals your data too. Looks like their English poor and they mean $50 in BTC – not the equivalent of $50k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CF91-6D7E-4456-9944-89B871BE46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3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F35 subcontractor:  Parts of the network, the subcontractor also used internet-facing services that still had their default passwords “admin” and “guest”.</a:t>
            </a:r>
            <a:endParaRPr lang="en-US" dirty="0"/>
          </a:p>
          <a:p>
            <a:endParaRPr lang="en-US" dirty="0"/>
          </a:p>
          <a:p>
            <a:r>
              <a:rPr lang="en-US" dirty="0"/>
              <a:t>Email is particularly sensitive – we saw what happened with Podesta’s emails, but who has sent an email talking about a client?</a:t>
            </a:r>
          </a:p>
          <a:p>
            <a:endParaRPr lang="en-US" dirty="0"/>
          </a:p>
          <a:p>
            <a:r>
              <a:rPr lang="en-US" dirty="0"/>
              <a:t>Email is also valuable because it reveals banking or broker information, privileged correspondence that would lead a hacker to other, valuable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CF91-6D7E-4456-9944-89B871BE46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5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NSA:  enough room for 25,000 movies, 20</a:t>
            </a:r>
            <a:r>
              <a:rPr lang="en-US" baseline="30000" dirty="0"/>
              <a:t>th</a:t>
            </a:r>
            <a:r>
              <a:rPr lang="en-US" dirty="0"/>
              <a:t> C Fox made 2117 movies since Dante’s Inferno in 1935 starring Spencer Tracy, Claire Trevor and Rita Hayworth</a:t>
            </a:r>
          </a:p>
          <a:p>
            <a:r>
              <a:rPr lang="en-US" dirty="0"/>
              <a:t>Infrastructure attacks include Bowman Avenue Dam in Rye, NY by Iranian hackers</a:t>
            </a:r>
          </a:p>
          <a:p>
            <a:endParaRPr lang="en-US" dirty="0"/>
          </a:p>
          <a:p>
            <a:r>
              <a:rPr lang="en-US" dirty="0"/>
              <a:t>Not-</a:t>
            </a:r>
            <a:r>
              <a:rPr lang="en-US" dirty="0" err="1"/>
              <a:t>Petya</a:t>
            </a:r>
            <a:r>
              <a:rPr lang="en-US" dirty="0"/>
              <a:t> cost Maersk over $200M in delays and disruptions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CF91-6D7E-4456-9944-89B871BE46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1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Evgeniy M. Bogachev.  $3M bounty.  Had over 1M computers under his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CF91-6D7E-4456-9944-89B871BE46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42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 Salem State, Go Vikings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CF91-6D7E-4456-9944-89B871BE46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83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CF91-6D7E-4456-9944-89B871BE46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69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CF91-6D7E-4456-9944-89B871BE461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5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926F-01E8-4E95-8349-67BC9D43B8D1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076E-67C9-49A7-B15F-65CB3950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3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926F-01E8-4E95-8349-67BC9D43B8D1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076E-67C9-49A7-B15F-65CB395065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60338"/>
            <a:ext cx="41910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23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926F-01E8-4E95-8349-67BC9D43B8D1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076E-67C9-49A7-B15F-65CB3950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3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926F-01E8-4E95-8349-67BC9D43B8D1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076E-67C9-49A7-B15F-65CB3950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9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926F-01E8-4E95-8349-67BC9D43B8D1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076E-67C9-49A7-B15F-65CB3950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8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926F-01E8-4E95-8349-67BC9D43B8D1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076E-67C9-49A7-B15F-65CB3950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926F-01E8-4E95-8349-67BC9D43B8D1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076E-67C9-49A7-B15F-65CB3950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0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926F-01E8-4E95-8349-67BC9D43B8D1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076E-67C9-49A7-B15F-65CB3950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7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926F-01E8-4E95-8349-67BC9D43B8D1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076E-67C9-49A7-B15F-65CB3950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926F-01E8-4E95-8349-67BC9D43B8D1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076E-67C9-49A7-B15F-65CB3950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5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926F-01E8-4E95-8349-67BC9D43B8D1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076E-67C9-49A7-B15F-65CB3950653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60338"/>
            <a:ext cx="41910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48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4926F-01E8-4E95-8349-67BC9D43B8D1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2076E-67C9-49A7-B15F-65CB395065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914400"/>
            <a:ext cx="42343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rgbClr val="002060"/>
                </a:solidFill>
              </a:rPr>
              <a:t>A Certified Service Disabled Veteran-Owned Small Business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7" y="85495"/>
            <a:ext cx="379095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7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heck_mike@verizon.ne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xxxxxx@verizon.ne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president2616@yahoo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heck_mike@verizon.ne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48400" y="5791200"/>
            <a:ext cx="2744843" cy="830997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Steven Mains, PhD, CEO</a:t>
            </a:r>
          </a:p>
          <a:p>
            <a:r>
              <a:rPr lang="en-US" sz="1600" dirty="0"/>
              <a:t>757-814-3598</a:t>
            </a:r>
          </a:p>
          <a:p>
            <a:r>
              <a:rPr lang="en-US" sz="1600" dirty="0"/>
              <a:t>steven.mains@techmis.com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9970"/>
            <a:ext cx="1055459" cy="105545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755775"/>
          </a:xfrm>
        </p:spPr>
        <p:txBody>
          <a:bodyPr>
            <a:noAutofit/>
          </a:bodyPr>
          <a:lstStyle/>
          <a:p>
            <a:r>
              <a:rPr lang="en-US" sz="6600" dirty="0"/>
              <a:t>Are Things Always </a:t>
            </a:r>
            <a:br>
              <a:rPr lang="en-US" sz="6600" dirty="0"/>
            </a:br>
            <a:r>
              <a:rPr lang="en-US" sz="6600" dirty="0"/>
              <a:t>as They Seem?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2C6F75-A4DD-4D10-BDED-EAA094897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4191000"/>
            <a:ext cx="4302395" cy="289560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xmlns="" id="{C7878B60-1F08-488B-95E6-D7C9325F3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29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572000" cy="1143000"/>
          </a:xfrm>
        </p:spPr>
        <p:txBody>
          <a:bodyPr>
            <a:normAutofit/>
          </a:bodyPr>
          <a:lstStyle/>
          <a:p>
            <a:r>
              <a:rPr lang="en-US" dirty="0"/>
              <a:t>What Hackers Steal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20846"/>
            <a:ext cx="8686800" cy="5257800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Business Data – Intellectual Property and connections</a:t>
            </a:r>
          </a:p>
          <a:p>
            <a:r>
              <a:rPr lang="en-US" sz="4000" dirty="0"/>
              <a:t>Tech Data on Weapons, C2 and Inventions</a:t>
            </a:r>
          </a:p>
          <a:p>
            <a:pPr lvl="1"/>
            <a:r>
              <a:rPr lang="en-US" sz="3600" dirty="0"/>
              <a:t>To get large company data go through a small company – Australian F35 Breach </a:t>
            </a:r>
          </a:p>
          <a:p>
            <a:r>
              <a:rPr lang="en-US" sz="4000" dirty="0"/>
              <a:t>Personal Data on Clients and Employees</a:t>
            </a:r>
          </a:p>
          <a:p>
            <a:r>
              <a:rPr lang="en-US" sz="4000" dirty="0"/>
              <a:t>Emails </a:t>
            </a:r>
          </a:p>
        </p:txBody>
      </p:sp>
      <p:sp>
        <p:nvSpPr>
          <p:cNvPr id="4" name="Action Button: Go Forward or Next 3">
            <a:hlinkClick r:id="rId3" action="ppaction://hlinksldjump" highlightClick="1"/>
          </p:cNvPr>
          <p:cNvSpPr/>
          <p:nvPr/>
        </p:nvSpPr>
        <p:spPr>
          <a:xfrm>
            <a:off x="8534400" y="5257800"/>
            <a:ext cx="3048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114300"/>
            <a:ext cx="4267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But it Isn’t Just Data They Are After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86800" cy="5029200"/>
          </a:xfrm>
        </p:spPr>
        <p:txBody>
          <a:bodyPr>
            <a:normAutofit/>
          </a:bodyPr>
          <a:lstStyle/>
          <a:p>
            <a:r>
              <a:rPr lang="en-US" sz="3600" dirty="0"/>
              <a:t>The “Internet of Things” (IoT) means more than just data can he held for ransom</a:t>
            </a:r>
          </a:p>
          <a:p>
            <a:pPr lvl="1"/>
            <a:r>
              <a:rPr lang="en-US" sz="3200" dirty="0"/>
              <a:t>How much would you pay to get AC turned back on </a:t>
            </a:r>
            <a:r>
              <a:rPr lang="en-US" sz="3200" u="sng" dirty="0"/>
              <a:t>immediately</a:t>
            </a:r>
            <a:r>
              <a:rPr lang="en-US" sz="3200" dirty="0"/>
              <a:t>?</a:t>
            </a:r>
          </a:p>
          <a:p>
            <a:r>
              <a:rPr lang="en-US" sz="3600" dirty="0"/>
              <a:t>Could your webcam be launching a Denial of Service attack right now? (It could if it is made by </a:t>
            </a:r>
            <a:r>
              <a:rPr lang="en-US" sz="3600" dirty="0" err="1"/>
              <a:t>Xiongmai</a:t>
            </a:r>
            <a:r>
              <a:rPr lang="en-US" sz="3600" dirty="0"/>
              <a:t> or marketed by Digital View ID)</a:t>
            </a:r>
          </a:p>
        </p:txBody>
      </p:sp>
    </p:spTree>
    <p:extLst>
      <p:ext uri="{BB962C8B-B14F-4D97-AF65-F5344CB8AC3E}">
        <p14:creationId xmlns:p14="http://schemas.microsoft.com/office/powerpoint/2010/main" val="803307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663779"/>
              </p:ext>
            </p:extLst>
          </p:nvPr>
        </p:nvGraphicFramePr>
        <p:xfrm>
          <a:off x="304800" y="1425295"/>
          <a:ext cx="8458200" cy="526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470">
                  <a:extLst>
                    <a:ext uri="{9D8B030D-6E8A-4147-A177-3AD203B41FA5}">
                      <a16:colId xmlns:a16="http://schemas.microsoft.com/office/drawing/2014/main" xmlns="" val="1728648257"/>
                    </a:ext>
                  </a:extLst>
                </a:gridCol>
                <a:gridCol w="2420979">
                  <a:extLst>
                    <a:ext uri="{9D8B030D-6E8A-4147-A177-3AD203B41FA5}">
                      <a16:colId xmlns:a16="http://schemas.microsoft.com/office/drawing/2014/main" xmlns="" val="3942603801"/>
                    </a:ext>
                  </a:extLst>
                </a:gridCol>
                <a:gridCol w="4378751">
                  <a:extLst>
                    <a:ext uri="{9D8B030D-6E8A-4147-A177-3AD203B41FA5}">
                      <a16:colId xmlns:a16="http://schemas.microsoft.com/office/drawing/2014/main" xmlns="" val="2673274029"/>
                    </a:ext>
                  </a:extLst>
                </a:gridCol>
              </a:tblGrid>
              <a:tr h="4028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5079314"/>
                  </a:ext>
                </a:extLst>
              </a:tr>
              <a:tr h="4135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 Terabytes of sensitive 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40795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Verizon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14,000,000 client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3751601"/>
                  </a:ext>
                </a:extLst>
              </a:tr>
              <a:tr h="4028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Bell 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19,000,000 client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9271371"/>
                  </a:ext>
                </a:extLst>
              </a:tr>
              <a:tr h="40280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Virginia State 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Accounts locked for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7947540"/>
                  </a:ext>
                </a:extLst>
              </a:tr>
              <a:tr h="3591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Security lapses revealed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8686016"/>
                  </a:ext>
                </a:extLst>
              </a:tr>
              <a:tr h="4028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WannaCry</a:t>
                      </a:r>
                      <a:r>
                        <a:rPr lang="en-US" dirty="0"/>
                        <a:t> / </a:t>
                      </a:r>
                      <a:r>
                        <a:rPr lang="en-US" dirty="0" err="1"/>
                        <a:t>Petya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Massive Ransomware Attack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8946692"/>
                  </a:ext>
                </a:extLst>
              </a:tr>
              <a:tr h="4028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Cellebrite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900GB Corporate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28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Not-</a:t>
                      </a:r>
                      <a:r>
                        <a:rPr lang="en-US" dirty="0" err="1"/>
                        <a:t>Petya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Destroyed untold amounts of data to cripple Ukrainian business  -- Maersk=$200M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5129509"/>
                  </a:ext>
                </a:extLst>
              </a:tr>
              <a:tr h="4028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Numerous exploits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385612"/>
                  </a:ext>
                </a:extLst>
              </a:tr>
              <a:tr h="4028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Dallas Emergency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Outdoor Emergency Sirens set off at same time causing panic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9813039"/>
                  </a:ext>
                </a:extLst>
              </a:tr>
              <a:tr h="4028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Equifax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143,000,000 Credit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388593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419600" y="76200"/>
            <a:ext cx="4343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Big Is This Problem?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8E5AF7-7488-4F49-ADC2-8488AA8E0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14600"/>
            <a:ext cx="599840" cy="5387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AD35EB-9456-4992-B289-7E943D3A4C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361826"/>
            <a:ext cx="571111" cy="512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5950D8-E1A9-43AA-9223-22D2E1127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728406"/>
            <a:ext cx="599840" cy="5387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15649D-4E39-4726-9A0F-3DC8C078B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109406"/>
            <a:ext cx="599840" cy="538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DB723E-C7E5-46F4-86A4-1657E2A86A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606352"/>
            <a:ext cx="599840" cy="538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BF52FC8-61D2-4791-8C69-725FF27159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129273"/>
            <a:ext cx="599840" cy="5387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1827FF3-0F0F-4DA9-B4B4-EB113491F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918939"/>
            <a:ext cx="599840" cy="53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16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762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This Happen?</a:t>
            </a:r>
          </a:p>
        </p:txBody>
      </p:sp>
      <p:pic>
        <p:nvPicPr>
          <p:cNvPr id="6" name="Content Placeholder 5" descr="Cyber Criminal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>
          <a:xfrm>
            <a:off x="1524000" y="1600200"/>
            <a:ext cx="6629400" cy="3645915"/>
          </a:xfrm>
        </p:spPr>
      </p:pic>
      <p:sp>
        <p:nvSpPr>
          <p:cNvPr id="7" name="TextBox 6"/>
          <p:cNvSpPr txBox="1"/>
          <p:nvPr/>
        </p:nvSpPr>
        <p:spPr>
          <a:xfrm>
            <a:off x="2796591" y="5638800"/>
            <a:ext cx="3572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Like this, but</a:t>
            </a:r>
            <a:r>
              <a:rPr lang="mr-IN" sz="4400" dirty="0"/>
              <a:t>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40569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Likely Its This Guy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996281"/>
            <a:ext cx="731520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6971" y="5734009"/>
            <a:ext cx="4557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Evgeniy M. Bogachev</a:t>
            </a:r>
          </a:p>
        </p:txBody>
      </p:sp>
    </p:spTree>
    <p:extLst>
      <p:ext uri="{BB962C8B-B14F-4D97-AF65-F5344CB8AC3E}">
        <p14:creationId xmlns:p14="http://schemas.microsoft.com/office/powerpoint/2010/main" val="4006418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76200"/>
            <a:ext cx="4876800" cy="1143000"/>
          </a:xfrm>
        </p:spPr>
        <p:txBody>
          <a:bodyPr>
            <a:noAutofit/>
          </a:bodyPr>
          <a:lstStyle/>
          <a:p>
            <a:r>
              <a:rPr lang="en-US" sz="4000" dirty="0"/>
              <a:t>How Does He Do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Most Times, Phishing</a:t>
            </a:r>
            <a:endParaRPr lang="en-US" sz="2400" dirty="0"/>
          </a:p>
          <a:p>
            <a:r>
              <a:rPr lang="en-US" sz="2800" dirty="0"/>
              <a:t>85% of organizations suffered a phishing attack in 2016</a:t>
            </a:r>
          </a:p>
          <a:p>
            <a:pPr lvl="1"/>
            <a:r>
              <a:rPr lang="en-US" sz="2400" dirty="0"/>
              <a:t>Number of attacks up 250% from 2015</a:t>
            </a:r>
          </a:p>
          <a:p>
            <a:r>
              <a:rPr lang="en-US" sz="2800" dirty="0"/>
              <a:t>Where do they come from?</a:t>
            </a:r>
          </a:p>
          <a:p>
            <a:pPr marL="457200" lvl="1" indent="0">
              <a:buNone/>
            </a:pPr>
            <a:r>
              <a:rPr lang="en-US" sz="2400" dirty="0"/>
              <a:t>—  Eastern Europe  		—</a:t>
            </a:r>
            <a:r>
              <a:rPr lang="en-US" sz="2400" baseline="-25000" dirty="0"/>
              <a:t>   </a:t>
            </a:r>
            <a:r>
              <a:rPr lang="en-US" sz="2400" dirty="0"/>
              <a:t>Nigeria</a:t>
            </a:r>
          </a:p>
          <a:p>
            <a:pPr marL="457200" lvl="1" indent="0">
              <a:buNone/>
            </a:pPr>
            <a:r>
              <a:rPr lang="en-US" sz="2400" dirty="0"/>
              <a:t>—  </a:t>
            </a:r>
            <a:r>
              <a:rPr lang="en-US" sz="2400" b="1" dirty="0"/>
              <a:t>Insiders</a:t>
            </a:r>
            <a:r>
              <a:rPr lang="en-US" sz="2400" dirty="0"/>
              <a:t>			—  College Students</a:t>
            </a:r>
          </a:p>
          <a:p>
            <a:r>
              <a:rPr lang="en-US" sz="2800" dirty="0"/>
              <a:t>30% of Phishing Emails are opened</a:t>
            </a:r>
          </a:p>
          <a:p>
            <a:r>
              <a:rPr lang="en-US" sz="2800" dirty="0"/>
              <a:t>In the United States, 65 percent of survey respondents correctly answered the question, "What is phishing?" -- It is not an education problem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1206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52400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Or </a:t>
            </a:r>
            <a:r>
              <a:rPr lang="en-US" dirty="0" err="1"/>
              <a:t>MalWare</a:t>
            </a:r>
            <a:r>
              <a:rPr lang="en-US" dirty="0"/>
              <a:t> Attacks Can Come From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Surfing Dodgy Sites</a:t>
            </a:r>
          </a:p>
          <a:p>
            <a:pPr marL="0" indent="0" algn="ctr">
              <a:buNone/>
            </a:pPr>
            <a:r>
              <a:rPr lang="en-US" dirty="0"/>
              <a:t>What sites pose the greatest threat?</a:t>
            </a:r>
          </a:p>
          <a:p>
            <a:pPr marL="514350" indent="-514350">
              <a:buAutoNum type="arabicPeriod"/>
            </a:pPr>
            <a:r>
              <a:rPr lang="en-US" dirty="0"/>
              <a:t>Video game cheat sites</a:t>
            </a:r>
          </a:p>
          <a:p>
            <a:pPr marL="514350" indent="-514350">
              <a:buAutoNum type="arabicPeriod"/>
            </a:pPr>
            <a:r>
              <a:rPr lang="en-US" dirty="0"/>
              <a:t>Celebrity gossip sites</a:t>
            </a:r>
          </a:p>
          <a:p>
            <a:pPr marL="514350" indent="-514350">
              <a:buAutoNum type="arabicPeriod"/>
            </a:pPr>
            <a:r>
              <a:rPr lang="en-US" dirty="0"/>
              <a:t>Porn sites</a:t>
            </a:r>
          </a:p>
          <a:p>
            <a:pPr marL="0" indent="0">
              <a:buNone/>
            </a:pPr>
            <a:r>
              <a:rPr lang="en-US" dirty="0"/>
              <a:t>Other risky sources:</a:t>
            </a:r>
          </a:p>
          <a:p>
            <a:pPr marL="0" indent="0">
              <a:buNone/>
            </a:pPr>
            <a:r>
              <a:rPr lang="en-US" dirty="0"/>
              <a:t>Pirated software</a:t>
            </a:r>
          </a:p>
          <a:p>
            <a:pPr marL="0" indent="0">
              <a:buNone/>
            </a:pPr>
            <a:r>
              <a:rPr lang="en-US" dirty="0"/>
              <a:t>Mass file sharing sites</a:t>
            </a:r>
          </a:p>
        </p:txBody>
      </p:sp>
    </p:spTree>
    <p:extLst>
      <p:ext uri="{BB962C8B-B14F-4D97-AF65-F5344CB8AC3E}">
        <p14:creationId xmlns:p14="http://schemas.microsoft.com/office/powerpoint/2010/main" val="122591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453" y="152400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/>
              <a:t>Or Like This</a:t>
            </a:r>
            <a:r>
              <a:rPr lang="mr-IN" dirty="0"/>
              <a:t>…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631474"/>
              </p:ext>
            </p:extLst>
          </p:nvPr>
        </p:nvGraphicFramePr>
        <p:xfrm>
          <a:off x="228600" y="1219200"/>
          <a:ext cx="8610600" cy="5509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60555"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dirty="0"/>
                        <a:t>Social Engineering</a:t>
                      </a:r>
                    </a:p>
                    <a:p>
                      <a:r>
                        <a:rPr lang="en-US" sz="2800" dirty="0"/>
                        <a:t>A company is targeted:  </a:t>
                      </a:r>
                    </a:p>
                    <a:p>
                      <a:pPr lvl="1"/>
                      <a:r>
                        <a:rPr lang="en-US" sz="2400" dirty="0"/>
                        <a:t>Maybe a Large Sports Apparel Company located near Boston</a:t>
                      </a:r>
                    </a:p>
                    <a:p>
                      <a:pPr lvl="1"/>
                      <a:r>
                        <a:rPr lang="en-US" sz="2400" dirty="0"/>
                        <a:t>Reconnaissance on social media identifies: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8165">
                <a:tc>
                  <a:txBody>
                    <a:bodyPr/>
                    <a:lstStyle/>
                    <a:p>
                      <a:pPr marL="287338" lvl="2" indent="-231775">
                        <a:buFont typeface="Arial"/>
                        <a:buChar char="•"/>
                      </a:pPr>
                      <a:r>
                        <a:rPr lang="en-US" sz="2400" dirty="0"/>
                        <a:t>Founder </a:t>
                      </a:r>
                    </a:p>
                    <a:p>
                      <a:pPr marL="287338" lvl="2" indent="-231775">
                        <a:buFont typeface="Arial"/>
                        <a:buChar char="•"/>
                      </a:pPr>
                      <a:r>
                        <a:rPr lang="en-US" sz="2400" dirty="0"/>
                        <a:t>Director of Social Responsibility and Founder</a:t>
                      </a:r>
                    </a:p>
                    <a:p>
                      <a:pPr marL="287338" lvl="2" indent="-231775">
                        <a:buFont typeface="Arial"/>
                        <a:buChar char="•"/>
                      </a:pPr>
                      <a:r>
                        <a:rPr lang="en-US" sz="2400" dirty="0"/>
                        <a:t>Founder and Executive Director </a:t>
                      </a:r>
                    </a:p>
                    <a:p>
                      <a:pPr marL="287338" lvl="2" indent="-231775">
                        <a:buFont typeface="Arial"/>
                        <a:buChar char="•"/>
                      </a:pPr>
                      <a:r>
                        <a:rPr lang="en-US" sz="2400" dirty="0"/>
                        <a:t>President, North America Operations</a:t>
                      </a:r>
                    </a:p>
                    <a:p>
                      <a:pPr marL="287338" lvl="2" indent="-231775">
                        <a:buFont typeface="Arial"/>
                        <a:buChar char="•"/>
                      </a:pPr>
                      <a:r>
                        <a:rPr lang="en-US" sz="2400" dirty="0"/>
                        <a:t>Chief Marketing Officer </a:t>
                      </a:r>
                    </a:p>
                    <a:p>
                      <a:pPr marL="287338" lvl="2" indent="-231775">
                        <a:buFont typeface="Arial"/>
                        <a:buChar char="•"/>
                      </a:pPr>
                      <a:r>
                        <a:rPr lang="en-US" sz="2400" dirty="0"/>
                        <a:t>Chief Technology Officer </a:t>
                      </a:r>
                    </a:p>
                    <a:p>
                      <a:pPr marL="287338" marR="0" lvl="2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/>
                        <a:t>VP and GM-Merchandise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lvl="2" indent="-231775">
                        <a:buFont typeface="Arial"/>
                        <a:buChar char="•"/>
                      </a:pPr>
                      <a:r>
                        <a:rPr lang="en-US" sz="2400" dirty="0"/>
                        <a:t>5x General Managers</a:t>
                      </a:r>
                    </a:p>
                    <a:p>
                      <a:pPr marL="287338" lvl="2" indent="-231775">
                        <a:buFont typeface="Arial"/>
                        <a:buChar char="•"/>
                      </a:pPr>
                      <a:r>
                        <a:rPr lang="en-US" sz="2400" dirty="0"/>
                        <a:t>D/GM Finance </a:t>
                      </a:r>
                    </a:p>
                    <a:p>
                      <a:pPr marL="287338" lvl="2" indent="-231775">
                        <a:buFont typeface="Arial"/>
                        <a:buChar char="•"/>
                      </a:pPr>
                      <a:r>
                        <a:rPr lang="en-US" sz="2400" dirty="0"/>
                        <a:t>Senior Vice President and Chief Human Resources</a:t>
                      </a:r>
                    </a:p>
                    <a:p>
                      <a:pPr marL="287338" lvl="2" indent="-231775">
                        <a:buFont typeface="Arial"/>
                        <a:buChar char="•"/>
                      </a:pPr>
                      <a:r>
                        <a:rPr lang="en-US" sz="2400" dirty="0"/>
                        <a:t>Senior Emergency Ops Center Controller</a:t>
                      </a:r>
                    </a:p>
                    <a:p>
                      <a:pPr marL="287338" lvl="2" indent="-231775">
                        <a:buFont typeface="Arial"/>
                        <a:buChar char="•"/>
                      </a:pPr>
                      <a:r>
                        <a:rPr lang="en-US" sz="2400" dirty="0"/>
                        <a:t>“LinkedIn Member” Head of Global IT</a:t>
                      </a:r>
                    </a:p>
                    <a:p>
                      <a:pPr marL="287338" lvl="2" indent="-231775">
                        <a:buFont typeface="Arial"/>
                        <a:buChar char="•"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Evelyn XXXX, EA to President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531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Good Entry Point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343085"/>
            <a:ext cx="525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EA to President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Worked for Regional VPs </a:t>
            </a:r>
            <a:r>
              <a:rPr lang="en-US" sz="3200" dirty="0" err="1"/>
              <a:t>incl</a:t>
            </a:r>
            <a:r>
              <a:rPr lang="en-US" sz="3200" dirty="0"/>
              <a:t> Head of Latin America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At company since 1994 (knows everyone)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Fluent Spanish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Graduated Salem State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Rabid Patriots Fan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2 boys in youth football</a:t>
            </a:r>
          </a:p>
        </p:txBody>
      </p:sp>
      <p:pic>
        <p:nvPicPr>
          <p:cNvPr id="8" name="Picture 7" descr="Evely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2638485"/>
            <a:ext cx="3949700" cy="2197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929" y="5704582"/>
            <a:ext cx="8015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Available information provides numerous approaches for phishing attack</a:t>
            </a:r>
          </a:p>
        </p:txBody>
      </p:sp>
    </p:spTree>
    <p:extLst>
      <p:ext uri="{BB962C8B-B14F-4D97-AF65-F5344CB8AC3E}">
        <p14:creationId xmlns:p14="http://schemas.microsoft.com/office/powerpoint/2010/main" val="864366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5105400" cy="1143000"/>
          </a:xfrm>
        </p:spPr>
        <p:txBody>
          <a:bodyPr>
            <a:noAutofit/>
          </a:bodyPr>
          <a:lstStyle/>
          <a:p>
            <a:r>
              <a:rPr lang="en-US" sz="3600" dirty="0"/>
              <a:t>Then a Phishing  Email Like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This is [President] Dave, I’m locked out of my email  account, can you have IT reset my password and send it to me, please?</a:t>
            </a:r>
          </a:p>
          <a:p>
            <a:r>
              <a:rPr lang="es-ES" sz="2800" dirty="0"/>
              <a:t>Yo soy Esteban de Bogotá. Estoy en Boston para las reuniones, pero estoy bloqueado de mi cuenta. ¿Puede ayudarme a desbloquear, por favor?</a:t>
            </a:r>
          </a:p>
          <a:p>
            <a:r>
              <a:rPr lang="en-US" sz="2800" dirty="0"/>
              <a:t>The Salem Vikings are hosting a Batting, Throwing and Baserunning competition for kids of alumni before the first game against Roger Williams.  Sign up now, slots are limited, prizes include VIP tix.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E69C30-33E8-42AB-A728-74FBAE1ED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9319" r="8000" b="9317"/>
          <a:stretch/>
        </p:blipFill>
        <p:spPr>
          <a:xfrm>
            <a:off x="6705600" y="5562601"/>
            <a:ext cx="2438400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2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48400" y="5791200"/>
            <a:ext cx="2744843" cy="830997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Steven Mains, PhD, CEO</a:t>
            </a:r>
          </a:p>
          <a:p>
            <a:r>
              <a:rPr lang="en-US" sz="1600" dirty="0"/>
              <a:t>757-814-3598</a:t>
            </a:r>
          </a:p>
          <a:p>
            <a:r>
              <a:rPr lang="en-US" sz="1600" dirty="0"/>
              <a:t>steven.mains@techmis.com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9970"/>
            <a:ext cx="1055459" cy="105545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8610600" cy="1755775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Or: When is  Ping Pong Ball Just a Ping Pong Ball?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324600" cy="1752600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7FA5BA-86FA-4A02-BBFC-27AE4018F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4191000"/>
            <a:ext cx="430239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9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74638"/>
            <a:ext cx="495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Or One of the “</a:t>
            </a:r>
            <a:r>
              <a:rPr lang="en-US" dirty="0" err="1"/>
              <a:t>Usuals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Bogus invoice (#1 approach in 2017)</a:t>
            </a:r>
          </a:p>
          <a:p>
            <a:r>
              <a:rPr lang="en-US" dirty="0"/>
              <a:t>Your account will be locked, disabled or suspended unless you login [Your Bank]</a:t>
            </a:r>
          </a:p>
          <a:p>
            <a:r>
              <a:rPr lang="en-US" dirty="0"/>
              <a:t>Irregular/fraudulent activity detected or your account requires a security update [USAA]</a:t>
            </a:r>
          </a:p>
          <a:p>
            <a:r>
              <a:rPr lang="en-US" dirty="0"/>
              <a:t>You’ve received a secure or important message [American Express]</a:t>
            </a:r>
          </a:p>
          <a:p>
            <a:r>
              <a:rPr lang="en-US" dirty="0"/>
              <a:t>Attachment-based phishing with a variety of themes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9C7672-9D3C-4051-B219-F82C27B36F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9319" r="8000" b="9317"/>
          <a:stretch/>
        </p:blipFill>
        <p:spPr>
          <a:xfrm>
            <a:off x="6705600" y="5562601"/>
            <a:ext cx="2438400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71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286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 What Can We Do About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Vet subs and vet the cloud</a:t>
            </a:r>
          </a:p>
          <a:p>
            <a:r>
              <a:rPr lang="en-US" sz="2400" dirty="0"/>
              <a:t>NIST Compliance</a:t>
            </a:r>
          </a:p>
          <a:p>
            <a:r>
              <a:rPr lang="en-US" sz="2400" dirty="0"/>
              <a:t>Keep AV, OS and Firewalls up to date</a:t>
            </a:r>
          </a:p>
          <a:p>
            <a:r>
              <a:rPr lang="en-US" sz="2400" dirty="0"/>
              <a:t>Change passwords (on internet-facing systems)</a:t>
            </a:r>
          </a:p>
          <a:p>
            <a:r>
              <a:rPr lang="en-US" sz="2400" dirty="0"/>
              <a:t>Identify and segregate sensitive data and networks</a:t>
            </a:r>
          </a:p>
          <a:p>
            <a:r>
              <a:rPr lang="en-US" sz="2400" dirty="0"/>
              <a:t>Role Separation -- sensitive authorities dispersed</a:t>
            </a:r>
          </a:p>
          <a:p>
            <a:r>
              <a:rPr lang="en-US" sz="2400" dirty="0"/>
              <a:t>Check identity exposure of key people on Dark Web</a:t>
            </a:r>
          </a:p>
          <a:p>
            <a:r>
              <a:rPr lang="en-US" sz="2400" dirty="0"/>
              <a:t>Backup, backup – locally, 20+ miles away, long-term</a:t>
            </a:r>
          </a:p>
          <a:p>
            <a:r>
              <a:rPr lang="en-US" sz="2400" dirty="0"/>
              <a:t>Improve employee sensitivity and communication</a:t>
            </a:r>
          </a:p>
          <a:p>
            <a:r>
              <a:rPr lang="en-US" sz="2400" dirty="0"/>
              <a:t>Prepare for an incident</a:t>
            </a:r>
          </a:p>
          <a:p>
            <a:pPr lvl="1"/>
            <a:r>
              <a:rPr lang="en-US" sz="2400" dirty="0"/>
              <a:t>Ransomware Action Plan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─ </a:t>
            </a:r>
            <a:r>
              <a:rPr lang="en-US" sz="2400" dirty="0"/>
              <a:t>Data Theft Detection and</a:t>
            </a:r>
          </a:p>
          <a:p>
            <a:pPr lvl="1"/>
            <a:r>
              <a:rPr lang="en-US" sz="2400" dirty="0"/>
              <a:t>Continuity of Operations Plan		Reaction Plan</a:t>
            </a:r>
          </a:p>
          <a:p>
            <a:r>
              <a:rPr lang="en-US" sz="2400" dirty="0"/>
              <a:t>Make separation decisions quickly and completely</a:t>
            </a:r>
          </a:p>
          <a:p>
            <a:pPr lvl="1"/>
            <a:r>
              <a:rPr lang="en-US" sz="2400" dirty="0"/>
              <a:t>Close all accounts and cut access immediately</a:t>
            </a:r>
          </a:p>
        </p:txBody>
      </p:sp>
    </p:spTree>
    <p:extLst>
      <p:ext uri="{BB962C8B-B14F-4D97-AF65-F5344CB8AC3E}">
        <p14:creationId xmlns:p14="http://schemas.microsoft.com/office/powerpoint/2010/main" val="3395472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286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But What Can I do About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Two Factor Authorization</a:t>
            </a:r>
          </a:p>
          <a:p>
            <a:r>
              <a:rPr lang="en-US" dirty="0"/>
              <a:t>Personal backups</a:t>
            </a:r>
          </a:p>
          <a:p>
            <a:r>
              <a:rPr lang="en-US" dirty="0"/>
              <a:t>Don’t over-share sensitive info on Social Media</a:t>
            </a:r>
          </a:p>
          <a:p>
            <a:r>
              <a:rPr lang="en-US" dirty="0"/>
              <a:t>Don’t click on links just because it came over social media </a:t>
            </a:r>
            <a:r>
              <a:rPr lang="mr-IN" dirty="0"/>
              <a:t>–</a:t>
            </a:r>
            <a:r>
              <a:rPr lang="en-US" dirty="0"/>
              <a:t> you may not know that person or they may have fallen for a scam</a:t>
            </a:r>
          </a:p>
          <a:p>
            <a:r>
              <a:rPr lang="en-US" dirty="0"/>
              <a:t>Don’t re-use passwords for sensitive sites</a:t>
            </a:r>
          </a:p>
          <a:p>
            <a:pPr lvl="1"/>
            <a:r>
              <a:rPr lang="en-US" dirty="0"/>
              <a:t>Use a password manager</a:t>
            </a:r>
          </a:p>
          <a:p>
            <a:r>
              <a:rPr lang="en-US" dirty="0"/>
              <a:t>Don’t access social media, entertainment sites  or shopping at work</a:t>
            </a:r>
          </a:p>
        </p:txBody>
      </p:sp>
    </p:spTree>
    <p:extLst>
      <p:ext uri="{BB962C8B-B14F-4D97-AF65-F5344CB8AC3E}">
        <p14:creationId xmlns:p14="http://schemas.microsoft.com/office/powerpoint/2010/main" val="1510241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First Some Predictions</a:t>
            </a:r>
            <a:br>
              <a:rPr lang="en-US" sz="6600" dirty="0"/>
            </a:br>
            <a:r>
              <a:rPr lang="en-US" sz="6600" dirty="0"/>
              <a:t>Then Your Questions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5247382"/>
            <a:ext cx="3049643" cy="1077218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For Information contact:</a:t>
            </a:r>
          </a:p>
          <a:p>
            <a:r>
              <a:rPr lang="en-US" sz="1600" dirty="0"/>
              <a:t>Steven Mains, PhD, CEO</a:t>
            </a:r>
          </a:p>
          <a:p>
            <a:r>
              <a:rPr lang="en-US" sz="1600" dirty="0"/>
              <a:t>757-814-3598</a:t>
            </a:r>
          </a:p>
          <a:p>
            <a:r>
              <a:rPr lang="en-US" sz="1600" dirty="0"/>
              <a:t>steven.mains@techmis.com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808B80-F0A0-4311-83C7-FB0C38652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4114800"/>
            <a:ext cx="441561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88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HBGary</a:t>
            </a:r>
            <a:r>
              <a:rPr lang="en-US" dirty="0"/>
              <a:t> Incident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05854"/>
            <a:ext cx="8458200" cy="537594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/>
              <a:t>HBGary</a:t>
            </a:r>
            <a:r>
              <a:rPr lang="en-US" sz="2800" dirty="0"/>
              <a:t>, a computer security company, said they were going to unmask “Anonymous”, a notorious hacking ring at a conference</a:t>
            </a:r>
          </a:p>
          <a:p>
            <a:r>
              <a:rPr lang="en-US" sz="2800" dirty="0"/>
              <a:t>Attack means:  Social engineering, SQL injection</a:t>
            </a:r>
          </a:p>
          <a:p>
            <a:r>
              <a:rPr lang="en-US" sz="2800" dirty="0"/>
              <a:t>Haul:  Credentials, emails addresses and passwords for people authorized to make changes to system</a:t>
            </a:r>
          </a:p>
          <a:p>
            <a:r>
              <a:rPr lang="en-US" sz="2800" dirty="0"/>
              <a:t>Result:</a:t>
            </a:r>
          </a:p>
          <a:p>
            <a:pPr lvl="1"/>
            <a:r>
              <a:rPr lang="en-US" dirty="0"/>
              <a:t>Locked senior employees out of email</a:t>
            </a:r>
          </a:p>
          <a:p>
            <a:pPr lvl="1"/>
            <a:r>
              <a:rPr lang="en-US" dirty="0"/>
              <a:t>Stole and published internal emails where employees talked about how stupid the clients were to pay </a:t>
            </a:r>
            <a:r>
              <a:rPr lang="en-US" dirty="0" err="1"/>
              <a:t>HBGary</a:t>
            </a:r>
            <a:r>
              <a:rPr lang="en-US" dirty="0"/>
              <a:t> what they were paying them</a:t>
            </a:r>
          </a:p>
          <a:p>
            <a:pPr lvl="1"/>
            <a:r>
              <a:rPr lang="en-US" dirty="0"/>
              <a:t>Massive embarrassment for the company and loss of clients</a:t>
            </a:r>
          </a:p>
        </p:txBody>
      </p:sp>
      <p:sp>
        <p:nvSpPr>
          <p:cNvPr id="5" name="Action Button: Go to Beginning 4">
            <a:hlinkClick r:id="rId2" action="ppaction://hlinksldjump" highlightClick="1"/>
          </p:cNvPr>
          <p:cNvSpPr/>
          <p:nvPr/>
        </p:nvSpPr>
        <p:spPr>
          <a:xfrm>
            <a:off x="8686800" y="6400800"/>
            <a:ext cx="304800" cy="304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79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992" y="139898"/>
            <a:ext cx="5715000" cy="51107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Cyber Security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828" y="1702743"/>
            <a:ext cx="5080709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Comprehensive protection:</a:t>
            </a:r>
          </a:p>
          <a:p>
            <a:r>
              <a:rPr lang="en-US" u="sng" dirty="0" err="1"/>
              <a:t>Phishkill</a:t>
            </a:r>
            <a:r>
              <a:rPr lang="en-US" dirty="0"/>
              <a:t> – Shown to reduce susceptibility to social engineering  attacks by over 80%.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Comprehensive Risk Assessments to  understand employee behavior and modify it through training and rewards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Active defenses through password and penetration testing</a:t>
            </a:r>
          </a:p>
          <a:p>
            <a:r>
              <a:rPr lang="en-US" u="sng" dirty="0" err="1"/>
              <a:t>Tigerphish</a:t>
            </a:r>
            <a:r>
              <a:rPr lang="en-US" dirty="0"/>
              <a:t> – Mitigate damage if a breach occurs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 hardware and software vulnerabilities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Structure data to minimize accessibility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Security Policy analysis</a:t>
            </a:r>
          </a:p>
          <a:p>
            <a:r>
              <a:rPr lang="en-US" u="sng" dirty="0" err="1"/>
              <a:t>Cleanphish</a:t>
            </a:r>
            <a:r>
              <a:rPr lang="en-US" dirty="0"/>
              <a:t> – Get back to full operations quickly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Intrusion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Incident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Recovery and remediation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21401" y="5940623"/>
            <a:ext cx="2724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</a:rPr>
              <a:t>Current and Recent Clients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</a:rPr>
              <a:t>  </a:t>
            </a:r>
            <a:r>
              <a:rPr lang="en-US" b="1" dirty="0"/>
              <a:t>US Cyber Command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6248400"/>
            <a:ext cx="366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799" y="609600"/>
            <a:ext cx="419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Protecting Data 24/7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133262"/>
            <a:ext cx="9372600" cy="466938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pPr algn="ctr"/>
            <a:r>
              <a:rPr lang="en-US" sz="2400" b="1" dirty="0"/>
              <a:t>Combining Behavioral Science and Computer Science to Protect Data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51638" y="1790611"/>
            <a:ext cx="4192362" cy="3695789"/>
            <a:chOff x="3332747" y="1826644"/>
            <a:chExt cx="5572487" cy="4464427"/>
          </a:xfrm>
        </p:grpSpPr>
        <p:sp>
          <p:nvSpPr>
            <p:cNvPr id="18" name="Arrow: Right 17"/>
            <p:cNvSpPr/>
            <p:nvPr/>
          </p:nvSpPr>
          <p:spPr>
            <a:xfrm rot="1783181">
              <a:off x="3332747" y="1826644"/>
              <a:ext cx="2248336" cy="1998462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Understanding Employee Behavior</a:t>
              </a:r>
            </a:p>
          </p:txBody>
        </p:sp>
        <p:sp>
          <p:nvSpPr>
            <p:cNvPr id="19" name="Arrow: Right 18"/>
            <p:cNvSpPr/>
            <p:nvPr/>
          </p:nvSpPr>
          <p:spPr>
            <a:xfrm rot="20025560" flipH="1">
              <a:off x="6454442" y="1855892"/>
              <a:ext cx="2450792" cy="2013881"/>
            </a:xfrm>
            <a:prstGeom prst="rightArrow">
              <a:avLst/>
            </a:prstGeom>
            <a:solidFill>
              <a:srgbClr val="F3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/>
                <a:t>Anticipating </a:t>
              </a:r>
            </a:p>
            <a:p>
              <a:pPr algn="ctr"/>
              <a:r>
                <a:rPr lang="en-US" sz="1400" b="1" dirty="0"/>
                <a:t>Hacker </a:t>
              </a:r>
            </a:p>
            <a:p>
              <a:pPr algn="ctr"/>
              <a:r>
                <a:rPr lang="en-US" sz="1400" b="1" dirty="0"/>
                <a:t>Behavior</a:t>
              </a:r>
            </a:p>
          </p:txBody>
        </p:sp>
        <p:sp>
          <p:nvSpPr>
            <p:cNvPr id="20" name="Arrow: Right 19"/>
            <p:cNvSpPr/>
            <p:nvPr/>
          </p:nvSpPr>
          <p:spPr>
            <a:xfrm rot="16251795">
              <a:off x="4924806" y="4032503"/>
              <a:ext cx="2293621" cy="2223516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Network Security Measures</a:t>
              </a:r>
            </a:p>
          </p:txBody>
        </p:sp>
        <p:sp>
          <p:nvSpPr>
            <p:cNvPr id="22" name="Oval 21"/>
            <p:cNvSpPr/>
            <p:nvPr/>
          </p:nvSpPr>
          <p:spPr>
            <a:xfrm rot="51795">
              <a:off x="5166360" y="2551176"/>
              <a:ext cx="1810512" cy="17663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Increased Network 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35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76200"/>
            <a:ext cx="4114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About TechMIS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25962" y="2994898"/>
            <a:ext cx="19098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pPr eaLnBrk="1" hangingPunct="1"/>
            <a:r>
              <a:rPr lang="en-US" altLang="en-US" sz="1600" b="1" dirty="0"/>
              <a:t>Burt Squires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25963" y="1913082"/>
            <a:ext cx="24615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pPr eaLnBrk="1" hangingPunct="1"/>
            <a:r>
              <a:rPr lang="en-US" altLang="en-US" sz="1600" b="1" dirty="0"/>
              <a:t>Steven Mains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8563" y="1914703"/>
            <a:ext cx="6113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/>
              <a:t>CEO and Managing Partner</a:t>
            </a:r>
          </a:p>
          <a:p>
            <a:r>
              <a:rPr lang="en-US" altLang="en-US" sz="1600" b="1" dirty="0"/>
              <a:t>Former Director, Center for Army Lessons Learned </a:t>
            </a:r>
          </a:p>
          <a:p>
            <a:r>
              <a:rPr lang="en-US" altLang="en-US" sz="1600" b="1" dirty="0"/>
              <a:t>PhD, Computer Science, College of William and Mary</a:t>
            </a:r>
          </a:p>
          <a:p>
            <a:r>
              <a:rPr lang="en-US" sz="1600" b="1" dirty="0"/>
              <a:t>MS, Computational Operations Research, </a:t>
            </a:r>
            <a:r>
              <a:rPr lang="en-US" altLang="en-US" sz="1600" b="1" dirty="0"/>
              <a:t>College of William and Mary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78563" y="2994898"/>
            <a:ext cx="4485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/>
              <a:t>VP and Partner</a:t>
            </a:r>
          </a:p>
          <a:p>
            <a:r>
              <a:rPr lang="en-US" altLang="en-US" sz="1600" b="1" dirty="0"/>
              <a:t>Former Systems Integration Engineer, NASA</a:t>
            </a:r>
          </a:p>
          <a:p>
            <a:r>
              <a:rPr lang="en-US" altLang="en-US" sz="1600" b="1" dirty="0"/>
              <a:t>BS and MS, Engineering, Columbia University</a:t>
            </a:r>
            <a:endParaRPr lang="en-US" altLang="en-US" sz="1600" b="1" dirty="0">
              <a:latin typeface="Calibri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125962" y="3843278"/>
            <a:ext cx="19098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pPr eaLnBrk="1" hangingPunct="1"/>
            <a:r>
              <a:rPr lang="en-US" altLang="en-US" sz="1600" b="1" dirty="0"/>
              <a:t>Harvey Glasgow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59513" y="3843278"/>
            <a:ext cx="28093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/>
              <a:t>Controller and Partner</a:t>
            </a:r>
          </a:p>
          <a:p>
            <a:r>
              <a:rPr lang="en-US" altLang="en-US" sz="1600" b="1" dirty="0"/>
              <a:t>Former CFO, Clayton Group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16289" y="4445437"/>
            <a:ext cx="701811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Relevant NAICS Codes:</a:t>
            </a:r>
          </a:p>
          <a:p>
            <a:r>
              <a:rPr lang="en-US" sz="1600" dirty="0"/>
              <a:t>541611 - Administrative Management and General Management Consulting</a:t>
            </a:r>
          </a:p>
          <a:p>
            <a:r>
              <a:rPr lang="en-US" sz="1600" dirty="0"/>
              <a:t>541690 - Other Scientific and Technical Consulting Services</a:t>
            </a:r>
          </a:p>
          <a:p>
            <a:r>
              <a:rPr lang="en-US" sz="1600" dirty="0"/>
              <a:t>518210 - Data Processing, Hosting, and Related Services</a:t>
            </a:r>
          </a:p>
          <a:p>
            <a:r>
              <a:rPr lang="en-US" sz="1600" dirty="0"/>
              <a:t>519110 - News Syndicates</a:t>
            </a:r>
          </a:p>
          <a:p>
            <a:r>
              <a:rPr lang="en-US" sz="1600" dirty="0"/>
              <a:t>519130 - Internet Publishing and Broadcasting and Web Search Portals</a:t>
            </a:r>
          </a:p>
          <a:p>
            <a:r>
              <a:rPr lang="en-US" sz="1600" dirty="0"/>
              <a:t>541910 - Marketing Research and Public Opinion Polling</a:t>
            </a:r>
          </a:p>
          <a:p>
            <a:r>
              <a:rPr lang="en-US" sz="1600" dirty="0"/>
              <a:t>541990 - All Other Professional, Scientific, and Technical Services</a:t>
            </a:r>
          </a:p>
          <a:p>
            <a:r>
              <a:rPr lang="en-US" sz="1600" dirty="0"/>
              <a:t>611430 - Professional and Management Development Training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286000" y="1292423"/>
            <a:ext cx="457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pPr algn="ctr" eaLnBrk="1" hangingPunct="1"/>
            <a:r>
              <a:rPr lang="en-US" altLang="en-US" sz="1400" b="1" dirty="0"/>
              <a:t>Top Secret Facility Clearance, Cage Code: 3L8X7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43000" y="1566446"/>
            <a:ext cx="2209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pPr eaLnBrk="1" hangingPunct="1"/>
            <a:r>
              <a:rPr lang="en-US" altLang="en-US" sz="1600" b="1" dirty="0"/>
              <a:t>Key People: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93" y="119970"/>
            <a:ext cx="1055459" cy="10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8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Flags to Look For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6934200" cy="40934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From: "Michael </a:t>
            </a:r>
            <a:r>
              <a:rPr lang="en-US" sz="2000" dirty="0" err="1"/>
              <a:t>Hxxxxxxxx</a:t>
            </a:r>
            <a:r>
              <a:rPr lang="en-US" sz="2000" dirty="0"/>
              <a:t>" </a:t>
            </a:r>
            <a:r>
              <a:rPr lang="en-US" sz="2000" dirty="0">
                <a:hlinkClick r:id="rId2"/>
              </a:rPr>
              <a:t>xxxxxxxx@verizon.net</a:t>
            </a:r>
            <a:endParaRPr lang="en-US" sz="2000" dirty="0"/>
          </a:p>
          <a:p>
            <a:r>
              <a:rPr lang="en-US" sz="2000" dirty="0"/>
              <a:t>Reply-To: "Michael </a:t>
            </a:r>
            <a:r>
              <a:rPr lang="en-US" sz="2000" dirty="0" err="1"/>
              <a:t>Hxxxxxxx</a:t>
            </a:r>
            <a:r>
              <a:rPr lang="en-US" sz="2000" dirty="0"/>
              <a:t>" &lt;president266@yahoo.com&gt;</a:t>
            </a:r>
          </a:p>
          <a:p>
            <a:r>
              <a:rPr lang="en-US" sz="2000" dirty="0"/>
              <a:t>To: </a:t>
            </a:r>
            <a:r>
              <a:rPr lang="en-US" sz="2000" dirty="0" err="1"/>
              <a:t>xxxxxxx.xxxxxxx@gmail.com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Subject: Payment Request</a:t>
            </a:r>
          </a:p>
          <a:p>
            <a:endParaRPr lang="en-US" sz="2000" dirty="0"/>
          </a:p>
          <a:p>
            <a:r>
              <a:rPr lang="en-US" sz="2000" dirty="0"/>
              <a:t>Date: Tue, 05 Jul 2016 11:41:21 -0700</a:t>
            </a:r>
          </a:p>
          <a:p>
            <a:endParaRPr lang="en-US" sz="2000" dirty="0"/>
          </a:p>
          <a:p>
            <a:r>
              <a:rPr lang="en-US" sz="2000" dirty="0"/>
              <a:t>I need you to make a payment for the Assembly, confirm if you can process it today so I can forward you the beneficiary details</a:t>
            </a:r>
          </a:p>
          <a:p>
            <a:endParaRPr lang="en-US" sz="2000" dirty="0"/>
          </a:p>
          <a:p>
            <a:r>
              <a:rPr lang="en-US" sz="2000" dirty="0"/>
              <a:t>Regards,</a:t>
            </a:r>
          </a:p>
          <a:p>
            <a:r>
              <a:rPr lang="en-US" sz="2000" dirty="0"/>
              <a:t> Michael </a:t>
            </a:r>
            <a:r>
              <a:rPr lang="en-US" sz="2000" dirty="0" err="1"/>
              <a:t>Hxxxxxxx</a:t>
            </a:r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 rot="8740975">
            <a:off x="7010102" y="2005308"/>
            <a:ext cx="990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422941">
            <a:off x="6260218" y="1840301"/>
            <a:ext cx="1619125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1321475"/>
            <a:ext cx="1447800" cy="2031325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Addresses are different. Never seen yahoo acct before. </a:t>
            </a:r>
          </a:p>
          <a:p>
            <a:r>
              <a:rPr lang="en-US" dirty="0"/>
              <a:t>SAM </a:t>
            </a:r>
            <a:r>
              <a:rPr lang="en-US" dirty="0" err="1"/>
              <a:t>Assy</a:t>
            </a:r>
            <a:r>
              <a:rPr lang="en-US" dirty="0"/>
              <a:t> is 226, not 266</a:t>
            </a:r>
          </a:p>
        </p:txBody>
      </p:sp>
      <p:sp>
        <p:nvSpPr>
          <p:cNvPr id="8" name="Right Arrow 7"/>
          <p:cNvSpPr/>
          <p:nvPr/>
        </p:nvSpPr>
        <p:spPr>
          <a:xfrm rot="10422941">
            <a:off x="1840617" y="5497900"/>
            <a:ext cx="1619125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9000" y="5257800"/>
            <a:ext cx="1905000" cy="646331"/>
          </a:xfrm>
          <a:prstGeom prst="rect">
            <a:avLst/>
          </a:prstGeom>
          <a:solidFill>
            <a:srgbClr val="FFFFFF"/>
          </a:solidFill>
          <a:ln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Never goes by Michael</a:t>
            </a:r>
          </a:p>
        </p:txBody>
      </p:sp>
      <p:sp>
        <p:nvSpPr>
          <p:cNvPr id="10" name="Right Arrow 9"/>
          <p:cNvSpPr/>
          <p:nvPr/>
        </p:nvSpPr>
        <p:spPr>
          <a:xfrm rot="9487904">
            <a:off x="6620685" y="3985579"/>
            <a:ext cx="181997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0" y="3657600"/>
            <a:ext cx="1524000" cy="1754327"/>
          </a:xfrm>
          <a:prstGeom prst="rect">
            <a:avLst/>
          </a:prstGeom>
          <a:solidFill>
            <a:srgbClr val="FFFFFF"/>
          </a:solidFill>
          <a:ln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Poor punctuation.  No discussion of a payment at previous meeting</a:t>
            </a:r>
          </a:p>
        </p:txBody>
      </p:sp>
    </p:spTree>
    <p:extLst>
      <p:ext uri="{BB962C8B-B14F-4D97-AF65-F5344CB8AC3E}">
        <p14:creationId xmlns:p14="http://schemas.microsoft.com/office/powerpoint/2010/main" val="3517561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Red Flags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447800"/>
            <a:ext cx="7010400" cy="2308324"/>
          </a:xfrm>
          <a:prstGeom prst="rect">
            <a:avLst/>
          </a:prstGeom>
          <a:solidFill>
            <a:srgbClr val="FFFFFF"/>
          </a:solidFill>
          <a:ln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From: "Michael </a:t>
            </a:r>
            <a:r>
              <a:rPr lang="en-US" dirty="0" err="1"/>
              <a:t>Hxxxx</a:t>
            </a:r>
            <a:r>
              <a:rPr lang="en-US" dirty="0"/>
              <a:t>" </a:t>
            </a:r>
            <a:r>
              <a:rPr lang="en-US" dirty="0">
                <a:hlinkClick r:id="rId2"/>
              </a:rPr>
              <a:t>xxxxxx@verizon.net</a:t>
            </a:r>
            <a:endParaRPr lang="en-US" dirty="0"/>
          </a:p>
          <a:p>
            <a:r>
              <a:rPr lang="en-US" dirty="0"/>
              <a:t>Reply-To: "Michael </a:t>
            </a:r>
            <a:r>
              <a:rPr lang="en-US" dirty="0" err="1"/>
              <a:t>Hxxxxxx</a:t>
            </a:r>
            <a:r>
              <a:rPr lang="en-US" dirty="0"/>
              <a:t>" &lt;president266@yahoo.com&gt;</a:t>
            </a:r>
          </a:p>
          <a:p>
            <a:r>
              <a:rPr lang="en-US" dirty="0"/>
              <a:t>To: Steven.xxxxx@gmail.com</a:t>
            </a:r>
          </a:p>
          <a:p>
            <a:r>
              <a:rPr lang="en-US" dirty="0"/>
              <a:t>Subject: Payment Request</a:t>
            </a:r>
          </a:p>
          <a:p>
            <a:r>
              <a:rPr lang="en-US" dirty="0"/>
              <a:t>Date: Wed, 06 Jul 2016 06:25:25 -0700</a:t>
            </a:r>
          </a:p>
          <a:p>
            <a:endParaRPr lang="en-US" dirty="0"/>
          </a:p>
          <a:p>
            <a:r>
              <a:rPr lang="en-US" dirty="0"/>
              <a:t>Hope you had a nice rest, Don't forget to go to Wells Fargo today to make the deposit in her account.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4038600"/>
            <a:ext cx="7162800" cy="2308324"/>
          </a:xfrm>
          <a:prstGeom prst="rect">
            <a:avLst/>
          </a:prstGeom>
          <a:solidFill>
            <a:srgbClr val="FFFFFF"/>
          </a:solidFill>
          <a:ln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MARY HELEN GARCIA..BANK  WELLS FARGO BANK</a:t>
            </a:r>
          </a:p>
          <a:p>
            <a:r>
              <a:rPr lang="en-US" dirty="0"/>
              <a:t>BANK ADDRESS  240 N , EUCLID AVE ONTARIO CALIFORNIA 91761 USA </a:t>
            </a:r>
          </a:p>
          <a:p>
            <a:r>
              <a:rPr lang="en-US" dirty="0"/>
              <a:t>ACCOUNT NUMBER  3717967339</a:t>
            </a:r>
          </a:p>
          <a:p>
            <a:r>
              <a:rPr lang="en-US" dirty="0"/>
              <a:t>ROUTING NUMBER 121000248</a:t>
            </a:r>
          </a:p>
          <a:p>
            <a:r>
              <a:rPr lang="en-US" dirty="0"/>
              <a:t>ABA NUMBER=3D121000248</a:t>
            </a:r>
          </a:p>
          <a:p>
            <a:r>
              <a:rPr lang="en-US" dirty="0"/>
              <a:t>SWIFT CODE 3DWDBIUS</a:t>
            </a:r>
          </a:p>
          <a:p>
            <a:endParaRPr lang="en-US" dirty="0"/>
          </a:p>
          <a:p>
            <a:r>
              <a:rPr lang="en-US" dirty="0"/>
              <a:t>Make a payment of $1300 to Her.</a:t>
            </a:r>
          </a:p>
        </p:txBody>
      </p:sp>
      <p:sp>
        <p:nvSpPr>
          <p:cNvPr id="6" name="Right Arrow 5"/>
          <p:cNvSpPr/>
          <p:nvPr/>
        </p:nvSpPr>
        <p:spPr>
          <a:xfrm rot="10208837">
            <a:off x="3594057" y="5335066"/>
            <a:ext cx="181997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4876800"/>
            <a:ext cx="1828800" cy="646331"/>
          </a:xfrm>
          <a:prstGeom prst="rect">
            <a:avLst/>
          </a:prstGeom>
          <a:solidFill>
            <a:srgbClr val="FFFFFF"/>
          </a:solidFill>
          <a:ln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SWIFT Code not used in US</a:t>
            </a:r>
          </a:p>
        </p:txBody>
      </p:sp>
      <p:sp>
        <p:nvSpPr>
          <p:cNvPr id="8" name="Right Arrow 7"/>
          <p:cNvSpPr/>
          <p:nvPr/>
        </p:nvSpPr>
        <p:spPr>
          <a:xfrm rot="9005721">
            <a:off x="7474381" y="4064387"/>
            <a:ext cx="637701" cy="3360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01000" y="3962400"/>
            <a:ext cx="685800" cy="381000"/>
          </a:xfrm>
          <a:prstGeom prst="rect">
            <a:avLst/>
          </a:prstGeom>
          <a:solidFill>
            <a:srgbClr val="FFFFFF"/>
          </a:solidFill>
          <a:ln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USA?</a:t>
            </a:r>
          </a:p>
        </p:txBody>
      </p:sp>
      <p:sp>
        <p:nvSpPr>
          <p:cNvPr id="10" name="Right Arrow 9"/>
          <p:cNvSpPr/>
          <p:nvPr/>
        </p:nvSpPr>
        <p:spPr>
          <a:xfrm rot="9577598">
            <a:off x="3396498" y="2577807"/>
            <a:ext cx="289688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0" y="2057400"/>
            <a:ext cx="2514600" cy="369332"/>
          </a:xfrm>
          <a:prstGeom prst="rect">
            <a:avLst/>
          </a:prstGeom>
          <a:solidFill>
            <a:srgbClr val="FFFFFF"/>
          </a:solidFill>
          <a:ln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 common US English</a:t>
            </a:r>
          </a:p>
        </p:txBody>
      </p:sp>
      <p:sp>
        <p:nvSpPr>
          <p:cNvPr id="12" name="Right Arrow 11"/>
          <p:cNvSpPr/>
          <p:nvPr/>
        </p:nvSpPr>
        <p:spPr>
          <a:xfrm rot="10208837">
            <a:off x="4202401" y="5842231"/>
            <a:ext cx="1990233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72200" y="5602069"/>
            <a:ext cx="1828800" cy="646331"/>
          </a:xfrm>
          <a:prstGeom prst="rect">
            <a:avLst/>
          </a:prstGeom>
          <a:solidFill>
            <a:srgbClr val="FFFFFF"/>
          </a:solidFill>
          <a:ln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 common US use of uppercase</a:t>
            </a:r>
          </a:p>
        </p:txBody>
      </p:sp>
    </p:spTree>
    <p:extLst>
      <p:ext uri="{BB962C8B-B14F-4D97-AF65-F5344CB8AC3E}">
        <p14:creationId xmlns:p14="http://schemas.microsoft.com/office/powerpoint/2010/main" val="1940347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Red Flags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239000" cy="1938992"/>
          </a:xfrm>
          <a:prstGeom prst="rect">
            <a:avLst/>
          </a:prstGeom>
          <a:solidFill>
            <a:srgbClr val="FFFFFF"/>
          </a:solidFill>
          <a:ln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From: </a:t>
            </a:r>
            <a:r>
              <a:rPr lang="en-US" sz="2000" dirty="0" err="1"/>
              <a:t>xxxx</a:t>
            </a:r>
            <a:r>
              <a:rPr lang="en-US" sz="2000" dirty="0"/>
              <a:t> &lt;</a:t>
            </a:r>
            <a:r>
              <a:rPr lang="en-US" sz="2000" dirty="0" err="1"/>
              <a:t>xxxx.xxxx@gmail.com</a:t>
            </a:r>
            <a:r>
              <a:rPr lang="en-US" sz="2000" dirty="0"/>
              <a:t>&gt;</a:t>
            </a:r>
          </a:p>
          <a:p>
            <a:r>
              <a:rPr lang="en-US" sz="2000" dirty="0"/>
              <a:t>To: Michael </a:t>
            </a:r>
            <a:r>
              <a:rPr lang="en-US" sz="2000" dirty="0" err="1"/>
              <a:t>Hxxxxxx</a:t>
            </a: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president2616@yahoo.com</a:t>
            </a:r>
            <a:endParaRPr lang="en-US" sz="2000" dirty="0"/>
          </a:p>
          <a:p>
            <a:r>
              <a:rPr lang="en-US" sz="2000" dirty="0"/>
              <a:t>Date: Tue, 05 Jul 2016 15:27:28 -0700</a:t>
            </a:r>
          </a:p>
          <a:p>
            <a:endParaRPr lang="en-US" sz="2000" dirty="0"/>
          </a:p>
          <a:p>
            <a:r>
              <a:rPr lang="en-US" sz="2000" dirty="0"/>
              <a:t>OK I will try to do that. If I can't get it done today, I can physically go to Wells Fargo tomorrow and make the deposit into her account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4038600"/>
            <a:ext cx="6331255" cy="2031325"/>
          </a:xfrm>
          <a:prstGeom prst="rect">
            <a:avLst/>
          </a:prstGeom>
          <a:solidFill>
            <a:srgbClr val="FFFFFF"/>
          </a:solidFill>
          <a:ln>
            <a:solidFill>
              <a:srgbClr val="558E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From: Michael </a:t>
            </a:r>
            <a:r>
              <a:rPr lang="en-US" dirty="0" err="1"/>
              <a:t>Hxxxxxx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president2616@yahoo.com</a:t>
            </a:r>
            <a:endParaRPr lang="en-US" dirty="0"/>
          </a:p>
          <a:p>
            <a:r>
              <a:rPr lang="en-US" dirty="0"/>
              <a:t>To: </a:t>
            </a:r>
            <a:r>
              <a:rPr lang="en-US" dirty="0" err="1"/>
              <a:t>xxx.xxx@gmail.com</a:t>
            </a:r>
            <a:endParaRPr lang="en-US" dirty="0"/>
          </a:p>
          <a:p>
            <a:r>
              <a:rPr lang="en-US" dirty="0"/>
              <a:t>Subject: Payment Request</a:t>
            </a:r>
          </a:p>
          <a:p>
            <a:r>
              <a:rPr lang="en-US" dirty="0"/>
              <a:t>Date: Tue, 05 Jul 2016 16:55:41 -0700</a:t>
            </a:r>
          </a:p>
          <a:p>
            <a:endParaRPr lang="en-US" dirty="0"/>
          </a:p>
          <a:p>
            <a:r>
              <a:rPr lang="en-US" dirty="0"/>
              <a:t>Hi Steve,</a:t>
            </a:r>
          </a:p>
          <a:p>
            <a:r>
              <a:rPr lang="en-US" dirty="0"/>
              <a:t> Give me an update, where you able to make the payment today?</a:t>
            </a:r>
          </a:p>
        </p:txBody>
      </p:sp>
      <p:sp>
        <p:nvSpPr>
          <p:cNvPr id="8" name="Right Arrow 7"/>
          <p:cNvSpPr/>
          <p:nvPr/>
        </p:nvSpPr>
        <p:spPr>
          <a:xfrm rot="9487904">
            <a:off x="5706285" y="5079497"/>
            <a:ext cx="181997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91400" y="4495800"/>
            <a:ext cx="1371600" cy="923330"/>
          </a:xfrm>
          <a:prstGeom prst="rect">
            <a:avLst/>
          </a:prstGeom>
          <a:solidFill>
            <a:srgbClr val="FFFFFF"/>
          </a:solidFill>
          <a:ln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Email becomes more urgent</a:t>
            </a:r>
          </a:p>
        </p:txBody>
      </p:sp>
    </p:spTree>
    <p:extLst>
      <p:ext uri="{BB962C8B-B14F-4D97-AF65-F5344CB8AC3E}">
        <p14:creationId xmlns:p14="http://schemas.microsoft.com/office/powerpoint/2010/main" val="313610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Day Starts Like Any Other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5524"/>
            <a:ext cx="8229600" cy="3195314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6A49231-E67A-496F-99B7-5F2A7080D7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" y="5562600"/>
            <a:ext cx="182359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75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Red Flags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219200"/>
            <a:ext cx="7620000" cy="2554545"/>
          </a:xfrm>
          <a:prstGeom prst="rect">
            <a:avLst/>
          </a:prstGeom>
          <a:solidFill>
            <a:srgbClr val="FFFFFF"/>
          </a:solidFill>
          <a:ln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Date: Tue, 5 Jul 2016 14:58:18 -0400</a:t>
            </a:r>
          </a:p>
          <a:p>
            <a:r>
              <a:rPr lang="en-US" sz="2000" dirty="0"/>
              <a:t>Subject: Re: Payment Request</a:t>
            </a:r>
          </a:p>
          <a:p>
            <a:endParaRPr lang="en-US" sz="2000" dirty="0"/>
          </a:p>
          <a:p>
            <a:r>
              <a:rPr lang="en-US" sz="2000" dirty="0"/>
              <a:t>From: XXXXXXX &lt;</a:t>
            </a:r>
            <a:r>
              <a:rPr lang="en-US" sz="2000" dirty="0" err="1"/>
              <a:t>xxxx.xxxxxx@gmail.com</a:t>
            </a:r>
            <a:r>
              <a:rPr lang="en-US" sz="2000" dirty="0"/>
              <a:t>&gt;</a:t>
            </a:r>
          </a:p>
          <a:p>
            <a:r>
              <a:rPr lang="en-US" sz="2000" dirty="0"/>
              <a:t>To: Michael XXXXXXXX  &lt;president266@yahoo.com&gt;</a:t>
            </a:r>
          </a:p>
          <a:p>
            <a:endParaRPr lang="en-US" sz="2000" dirty="0"/>
          </a:p>
          <a:p>
            <a:r>
              <a:rPr lang="en-US" sz="2000" dirty="0"/>
              <a:t>Mike - I think I can do that today. Will take a couple days for the bank</a:t>
            </a:r>
          </a:p>
          <a:p>
            <a:r>
              <a:rPr lang="en-US" sz="2000" dirty="0"/>
              <a:t>check to get to them, but, short answer, yes I can do that.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4038600"/>
            <a:ext cx="7620000" cy="2554545"/>
          </a:xfrm>
          <a:prstGeom prst="rect">
            <a:avLst/>
          </a:prstGeom>
          <a:solidFill>
            <a:srgbClr val="FFFFFF"/>
          </a:solidFill>
          <a:ln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From: "Michael </a:t>
            </a:r>
            <a:r>
              <a:rPr lang="en-US" sz="2000" dirty="0" err="1"/>
              <a:t>Hxxxxxxxx</a:t>
            </a:r>
            <a:r>
              <a:rPr lang="en-US" sz="2000" dirty="0"/>
              <a:t>" </a:t>
            </a:r>
            <a:r>
              <a:rPr lang="en-US" sz="2000" dirty="0">
                <a:hlinkClick r:id="rId2"/>
              </a:rPr>
              <a:t>xxxxxxxx@verizon.net</a:t>
            </a:r>
            <a:endParaRPr lang="en-US" sz="2000" dirty="0"/>
          </a:p>
          <a:p>
            <a:r>
              <a:rPr lang="en-US" sz="2000" dirty="0"/>
              <a:t>Reply-To: "Michael </a:t>
            </a:r>
            <a:r>
              <a:rPr lang="en-US" sz="2000" dirty="0" err="1"/>
              <a:t>Hxxxxxxx</a:t>
            </a:r>
            <a:r>
              <a:rPr lang="en-US" sz="2000" dirty="0"/>
              <a:t>" &lt;president266@yahoo.com&gt;</a:t>
            </a:r>
          </a:p>
          <a:p>
            <a:r>
              <a:rPr lang="en-US" sz="2000" dirty="0"/>
              <a:t>To: </a:t>
            </a:r>
            <a:r>
              <a:rPr lang="en-US" sz="2000" dirty="0" err="1"/>
              <a:t>xxxx.xxxx@gmail.com</a:t>
            </a:r>
            <a:endParaRPr lang="en-US" sz="2000" dirty="0"/>
          </a:p>
          <a:p>
            <a:r>
              <a:rPr lang="en-US" sz="2000" dirty="0"/>
              <a:t>Subject: Payment Request</a:t>
            </a:r>
          </a:p>
          <a:p>
            <a:r>
              <a:rPr lang="en-US" sz="2000" dirty="0"/>
              <a:t>Date: Tue, 05 Jul 2016 12:21:34 -0700</a:t>
            </a:r>
          </a:p>
          <a:p>
            <a:endParaRPr lang="en-US" sz="2000" dirty="0"/>
          </a:p>
          <a:p>
            <a:r>
              <a:rPr lang="en-US" sz="2000" dirty="0"/>
              <a:t>XXXX, I'd prefer you do a cash deposit or a wire transfer to the Vendor's account. She operates a Wells Fargo account.</a:t>
            </a:r>
          </a:p>
        </p:txBody>
      </p:sp>
      <p:sp>
        <p:nvSpPr>
          <p:cNvPr id="7" name="Right Arrow 6"/>
          <p:cNvSpPr/>
          <p:nvPr/>
        </p:nvSpPr>
        <p:spPr>
          <a:xfrm rot="9487904">
            <a:off x="5782485" y="5357179"/>
            <a:ext cx="181997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67600" y="4544882"/>
            <a:ext cx="1371600" cy="1200329"/>
          </a:xfrm>
          <a:prstGeom prst="rect">
            <a:avLst/>
          </a:prstGeom>
          <a:solidFill>
            <a:srgbClr val="FFFFFF"/>
          </a:solidFill>
          <a:ln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Urgency is odd given no previous discussion</a:t>
            </a:r>
          </a:p>
        </p:txBody>
      </p:sp>
    </p:spTree>
    <p:extLst>
      <p:ext uri="{BB962C8B-B14F-4D97-AF65-F5344CB8AC3E}">
        <p14:creationId xmlns:p14="http://schemas.microsoft.com/office/powerpoint/2010/main" val="859513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453" y="152400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/>
              <a:t>Or Like This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Insider Threats</a:t>
            </a:r>
          </a:p>
          <a:p>
            <a:pPr marL="514350" indent="-514350">
              <a:buAutoNum type="arabicPeriod"/>
            </a:pPr>
            <a:r>
              <a:rPr lang="en-US" dirty="0"/>
              <a:t>Disgruntled Employees</a:t>
            </a:r>
          </a:p>
          <a:p>
            <a:pPr marL="514350" indent="-514350">
              <a:buAutoNum type="arabicPeriod"/>
            </a:pPr>
            <a:r>
              <a:rPr lang="en-US" dirty="0"/>
              <a:t>Fired/Laid-off Employees</a:t>
            </a:r>
          </a:p>
          <a:p>
            <a:pPr marL="514350" indent="-514350">
              <a:buAutoNum type="arabicPeriod"/>
            </a:pPr>
            <a:r>
              <a:rPr lang="en-US" dirty="0" err="1"/>
              <a:t>SysAdmins</a:t>
            </a:r>
            <a:r>
              <a:rPr lang="en-US" dirty="0"/>
              <a:t> with too many privileges</a:t>
            </a:r>
          </a:p>
        </p:txBody>
      </p:sp>
    </p:spTree>
    <p:extLst>
      <p:ext uri="{BB962C8B-B14F-4D97-AF65-F5344CB8AC3E}">
        <p14:creationId xmlns:p14="http://schemas.microsoft.com/office/powerpoint/2010/main" val="2910863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304800"/>
            <a:ext cx="4648200" cy="1143000"/>
          </a:xfrm>
        </p:spPr>
        <p:txBody>
          <a:bodyPr>
            <a:noAutofit/>
          </a:bodyPr>
          <a:lstStyle/>
          <a:p>
            <a:r>
              <a:rPr lang="en-US" dirty="0"/>
              <a:t>How Big Is This Problem?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794846"/>
              </p:ext>
            </p:extLst>
          </p:nvPr>
        </p:nvGraphicFramePr>
        <p:xfrm>
          <a:off x="381000" y="1687719"/>
          <a:ext cx="8458201" cy="4560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471">
                  <a:extLst>
                    <a:ext uri="{9D8B030D-6E8A-4147-A177-3AD203B41FA5}">
                      <a16:colId xmlns:a16="http://schemas.microsoft.com/office/drawing/2014/main" xmlns="" val="1728648257"/>
                    </a:ext>
                  </a:extLst>
                </a:gridCol>
                <a:gridCol w="3731559">
                  <a:extLst>
                    <a:ext uri="{9D8B030D-6E8A-4147-A177-3AD203B41FA5}">
                      <a16:colId xmlns:a16="http://schemas.microsoft.com/office/drawing/2014/main" xmlns="" val="3942603801"/>
                    </a:ext>
                  </a:extLst>
                </a:gridCol>
                <a:gridCol w="3068171">
                  <a:extLst>
                    <a:ext uri="{9D8B030D-6E8A-4147-A177-3AD203B41FA5}">
                      <a16:colId xmlns:a16="http://schemas.microsoft.com/office/drawing/2014/main" xmlns="" val="2673274029"/>
                    </a:ext>
                  </a:extLst>
                </a:gridCol>
              </a:tblGrid>
              <a:tr h="3772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Haul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5079314"/>
                  </a:ext>
                </a:extLst>
              </a:tr>
              <a:tr h="3772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Target Stores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70,000,000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1006719"/>
                  </a:ext>
                </a:extLst>
              </a:tr>
              <a:tr h="37722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eBay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145,000,000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4079505"/>
                  </a:ext>
                </a:extLst>
              </a:tr>
              <a:tr h="37722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Home Depot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56,000,000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3751601"/>
                  </a:ext>
                </a:extLst>
              </a:tr>
              <a:tr h="37722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JPMorgan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76,000,000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9271371"/>
                  </a:ext>
                </a:extLst>
              </a:tr>
              <a:tr h="37722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Anthem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80,000,000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7947540"/>
                  </a:ext>
                </a:extLst>
              </a:tr>
              <a:tr h="37722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Ashley Madison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37,000,000 very sad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8686016"/>
                  </a:ext>
                </a:extLst>
              </a:tr>
              <a:tr h="37722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Experian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15,000,000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7737721"/>
                  </a:ext>
                </a:extLst>
              </a:tr>
              <a:tr h="411184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2015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Office of Personnel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22,000,000 security clearances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60626332"/>
                  </a:ext>
                </a:extLst>
              </a:tr>
              <a:tr h="3772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Yahoo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1,000,000,000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812841"/>
                  </a:ext>
                </a:extLst>
              </a:tr>
              <a:tr h="3772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MySpace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427,000,000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9460462"/>
                  </a:ext>
                </a:extLst>
              </a:tr>
              <a:tr h="3772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SWIFT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$81,000,000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2200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37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14300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/>
              <a:t>Then Turns Bad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4" y="1371600"/>
            <a:ext cx="8820917" cy="4953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6099A4-1BA8-4784-B69F-C7799E68C5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9319" r="8000" b="9317"/>
          <a:stretch/>
        </p:blipFill>
        <p:spPr>
          <a:xfrm>
            <a:off x="6477000" y="2971800"/>
            <a:ext cx="2438400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3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6200"/>
            <a:ext cx="4114800" cy="1143000"/>
          </a:xfrm>
        </p:spPr>
        <p:txBody>
          <a:bodyPr/>
          <a:lstStyle/>
          <a:p>
            <a:r>
              <a:rPr lang="en-US" dirty="0"/>
              <a:t>Or……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1" b="32777"/>
          <a:stretch/>
        </p:blipFill>
        <p:spPr>
          <a:xfrm>
            <a:off x="1676400" y="1524000"/>
            <a:ext cx="6248400" cy="5029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BE258B-FA6E-4232-AAE1-DEA8BA83F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" y="5562600"/>
            <a:ext cx="182359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3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0"/>
            <a:ext cx="4800600" cy="1143000"/>
          </a:xfrm>
        </p:spPr>
        <p:txBody>
          <a:bodyPr>
            <a:normAutofit/>
          </a:bodyPr>
          <a:lstStyle/>
          <a:p>
            <a:r>
              <a:rPr lang="en-US" dirty="0"/>
              <a:t>Seasons Greetings!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543800" cy="52748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4B4270-652B-4E41-B517-D2065CBA58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9319" r="8000" b="9317"/>
          <a:stretch/>
        </p:blipFill>
        <p:spPr>
          <a:xfrm>
            <a:off x="6705600" y="3657600"/>
            <a:ext cx="2438400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1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-25400"/>
            <a:ext cx="4114800" cy="1143000"/>
          </a:xfrm>
        </p:spPr>
        <p:txBody>
          <a:bodyPr/>
          <a:lstStyle/>
          <a:p>
            <a:r>
              <a:rPr lang="en-US" dirty="0"/>
              <a:t>Or Worse….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41936"/>
            <a:ext cx="6645662" cy="5215400"/>
          </a:xfrm>
          <a:ln w="38100">
            <a:solidFill>
              <a:schemeClr val="tx1"/>
            </a:solidFill>
          </a:ln>
        </p:spPr>
      </p:pic>
      <p:sp>
        <p:nvSpPr>
          <p:cNvPr id="13" name="Arrow: Right 12"/>
          <p:cNvSpPr/>
          <p:nvPr/>
        </p:nvSpPr>
        <p:spPr>
          <a:xfrm rot="507729" flipH="1">
            <a:off x="3005504" y="3974592"/>
            <a:ext cx="2532076" cy="52737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6" name="Oval 5"/>
          <p:cNvSpPr/>
          <p:nvPr/>
        </p:nvSpPr>
        <p:spPr>
          <a:xfrm>
            <a:off x="5272373" y="3784310"/>
            <a:ext cx="3810000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john.podesta@gmail.com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336" y="1371600"/>
            <a:ext cx="5075464" cy="48173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632825" y="2015326"/>
            <a:ext cx="3810000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Google says:</a:t>
            </a:r>
          </a:p>
        </p:txBody>
      </p:sp>
      <p:sp>
        <p:nvSpPr>
          <p:cNvPr id="16" name="Arrow: Right 15"/>
          <p:cNvSpPr/>
          <p:nvPr/>
        </p:nvSpPr>
        <p:spPr>
          <a:xfrm rot="507729" flipH="1">
            <a:off x="3143331" y="5600482"/>
            <a:ext cx="2532076" cy="52737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17" name="Oval 16"/>
          <p:cNvSpPr/>
          <p:nvPr/>
        </p:nvSpPr>
        <p:spPr>
          <a:xfrm>
            <a:off x="5410200" y="5410200"/>
            <a:ext cx="3810000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“Change your password”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3B0A61-D6F5-4C5C-9B46-44FFDF5CE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" y="5562600"/>
            <a:ext cx="182359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1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 You Ask the Experts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17638"/>
            <a:ext cx="7376917" cy="516815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86175"/>
            <a:ext cx="4580548" cy="15716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19200" y="3352800"/>
            <a:ext cx="4656748" cy="2085661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447800"/>
            <a:ext cx="2362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Security Guy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0200" y="2159192"/>
            <a:ext cx="1905000" cy="281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Podesta Aide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62600" y="2129235"/>
            <a:ext cx="1295400" cy="281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66800" y="2440973"/>
            <a:ext cx="533400" cy="281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1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76200"/>
            <a:ext cx="4572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You Forget About It And Months Later…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113" y="14478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….On 7 October 2016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err="1"/>
              <a:t>Wikileaks</a:t>
            </a:r>
            <a:r>
              <a:rPr lang="en-US" sz="4000" dirty="0"/>
              <a:t> began publishing thousands of emails from Podesta's Gmail account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138" y="2514600"/>
            <a:ext cx="8091662" cy="1569660"/>
          </a:xfrm>
          <a:prstGeom prst="rect">
            <a:avLst/>
          </a:prstGeom>
          <a:solidFill>
            <a:srgbClr val="27C5E6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3200" b="1" dirty="0">
                <a:solidFill>
                  <a:srgbClr val="222222"/>
                </a:solidFill>
                <a:latin typeface="Helvetica Neue"/>
              </a:rPr>
              <a:t>Headline: “WikiLeaks’ Podesta email release reveals massive Clinton ‘hits’ file on Sanders”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8F64DF-40D7-490F-905F-33FF90997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9319" r="8000" b="9317"/>
          <a:stretch/>
        </p:blipFill>
        <p:spPr>
          <a:xfrm>
            <a:off x="6705600" y="5581462"/>
            <a:ext cx="2438400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1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17495</TotalTime>
  <Words>1918</Words>
  <Application>Microsoft Office PowerPoint</Application>
  <PresentationFormat>On-screen Show (4:3)</PresentationFormat>
  <Paragraphs>351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Helvetica Neue</vt:lpstr>
      <vt:lpstr>Mangal</vt:lpstr>
      <vt:lpstr>Times New Roman</vt:lpstr>
      <vt:lpstr>ヒラギノ角ゴ Pro W3</vt:lpstr>
      <vt:lpstr>Office Theme</vt:lpstr>
      <vt:lpstr>Are Things Always  as They Seem?</vt:lpstr>
      <vt:lpstr>Or: When is  Ping Pong Ball Just a Ping Pong Ball?</vt:lpstr>
      <vt:lpstr>A Day Starts Like Any Other</vt:lpstr>
      <vt:lpstr>Then Turns Bad</vt:lpstr>
      <vt:lpstr>Or……</vt:lpstr>
      <vt:lpstr>Seasons Greetings!</vt:lpstr>
      <vt:lpstr>Or Worse….</vt:lpstr>
      <vt:lpstr>So You Ask the Experts</vt:lpstr>
      <vt:lpstr>You Forget About It And Months Later…</vt:lpstr>
      <vt:lpstr>What Hackers Steal</vt:lpstr>
      <vt:lpstr>But it Isn’t Just Data They Are After</vt:lpstr>
      <vt:lpstr>PowerPoint Presentation</vt:lpstr>
      <vt:lpstr>How Can This Happen?</vt:lpstr>
      <vt:lpstr>More Likely Its This Guy</vt:lpstr>
      <vt:lpstr>How Does He Do It?</vt:lpstr>
      <vt:lpstr>Or MalWare Attacks Can Come From…</vt:lpstr>
      <vt:lpstr>Or Like This…</vt:lpstr>
      <vt:lpstr>A Good Entry Point</vt:lpstr>
      <vt:lpstr>Then a Phishing  Email Like This</vt:lpstr>
      <vt:lpstr>Or One of the “Usuals”</vt:lpstr>
      <vt:lpstr>So What Can We Do About It?</vt:lpstr>
      <vt:lpstr>But What Can I do About It?</vt:lpstr>
      <vt:lpstr>First Some Predictions Then Your Questions</vt:lpstr>
      <vt:lpstr>HBGary Incident</vt:lpstr>
      <vt:lpstr>Cyber Security</vt:lpstr>
      <vt:lpstr>About TechMIS</vt:lpstr>
      <vt:lpstr>Flags to Look For</vt:lpstr>
      <vt:lpstr>More Red Flags</vt:lpstr>
      <vt:lpstr>More Red Flags</vt:lpstr>
      <vt:lpstr>More Red Flags</vt:lpstr>
      <vt:lpstr>Or Like This…</vt:lpstr>
      <vt:lpstr>How Big Is This Problem?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Mains</dc:creator>
  <cp:lastModifiedBy>Gerri Leviston</cp:lastModifiedBy>
  <cp:revision>253</cp:revision>
  <dcterms:created xsi:type="dcterms:W3CDTF">2012-03-01T14:59:49Z</dcterms:created>
  <dcterms:modified xsi:type="dcterms:W3CDTF">2017-10-20T14:58:17Z</dcterms:modified>
</cp:coreProperties>
</file>